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sldIdLst>
    <p:sldId id="257" r:id="rId2"/>
    <p:sldId id="258" r:id="rId3"/>
    <p:sldId id="270" r:id="rId4"/>
    <p:sldId id="259" r:id="rId5"/>
    <p:sldId id="260" r:id="rId6"/>
    <p:sldId id="266" r:id="rId7"/>
    <p:sldId id="267" r:id="rId8"/>
    <p:sldId id="268" r:id="rId9"/>
    <p:sldId id="269" r:id="rId10"/>
    <p:sldId id="271" r:id="rId11"/>
  </p:sldIdLst>
  <p:sldSz cx="12192000" cy="6858000"/>
  <p:notesSz cx="6858000" cy="9144000"/>
  <p:embeddedFontLst>
    <p:embeddedFont>
      <p:font typeface="나눔바른고딕" panose="020B0603020101020101" pitchFamily="50" charset="-127"/>
      <p:regular r:id="rId12"/>
      <p:bold r:id="rId13"/>
    </p:embeddedFont>
    <p:embeddedFont>
      <p:font typeface="맑은 고딕" panose="020B0503020000020004" pitchFamily="50" charset="-127"/>
      <p:regular r:id="rId14"/>
      <p:bold r:id="rId15"/>
    </p:embeddedFont>
  </p:embeddedFontLst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156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257" userDrawn="1">
          <p15:clr>
            <a:srgbClr val="A4A3A4"/>
          </p15:clr>
        </p15:guide>
        <p15:guide id="4" pos="7423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정혜숙" initials="정" lastIdx="1" clrIdx="0">
    <p:extLst>
      <p:ext uri="{19B8F6BF-5375-455C-9EA6-DF929625EA0E}">
        <p15:presenceInfo xmlns:p15="http://schemas.microsoft.com/office/powerpoint/2012/main" userId="정혜숙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F1EC"/>
    <a:srgbClr val="859093"/>
    <a:srgbClr val="62C6C4"/>
    <a:srgbClr val="90E5DA"/>
    <a:srgbClr val="52D7DA"/>
    <a:srgbClr val="3FABA8"/>
    <a:srgbClr val="A7D6D2"/>
    <a:srgbClr val="CFE4D9"/>
    <a:srgbClr val="4FB793"/>
    <a:srgbClr val="62C5C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  <p:ext uri="{1BD7E111-0CB8-44D6-8891-C1BB2F81B7CC}">
      <p1710:readonlyRecommended xmlns:p1710="http://schemas.microsoft.com/office/powerpoint/2017/10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517" autoAdjust="0"/>
    <p:restoredTop sz="94660"/>
  </p:normalViewPr>
  <p:slideViewPr>
    <p:cSldViewPr snapToGrid="0">
      <p:cViewPr varScale="1">
        <p:scale>
          <a:sx n="67" d="100"/>
          <a:sy n="67" d="100"/>
        </p:scale>
        <p:origin x="736" y="44"/>
      </p:cViewPr>
      <p:guideLst>
        <p:guide orient="horz" pos="4156"/>
        <p:guide pos="3840"/>
        <p:guide pos="257"/>
        <p:guide pos="742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2.fntdata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1.fntdata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commentAuthors" Target="commentAuthors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font" Target="fonts/font4.fntdata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3.fntdata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B013D4D-6C56-4DEC-B47C-685CF8A091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5FB473B-5C0D-4943-918A-585E97A0109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B97BD00-309D-411C-87A9-045F7000F9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C820A43-D696-45D1-9C0A-11C04EEA62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D2583BF5-BD9F-4A2B-A3B1-5678BD66C7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529341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F3416EF-56B7-4759-8857-75CE2C57FA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874721D8-294C-45DC-A329-F6A1522C5B6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70CCD24-3F15-46C4-838A-5A8C678034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222271C-10AE-42EA-97AE-0E2C7FD9F1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A5E62BA-4C03-4CAC-BBC0-940F3A599A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115384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FB921E16-6A09-4ECC-8BF1-1B66B4EFF18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083761F0-3360-4868-92B6-8D68B6F5035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E45AF97D-1F97-4E6A-95C5-40EDE30A95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F635405-DB59-4FFD-B736-E23B2EF24B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C0F8653-97D6-43E0-BBEC-E883AB7A11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856596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C947D9F-DFF0-477F-87E0-072EC0B8C5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3F261F05-4DFD-40B4-B569-6AE5B0F818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3B44546-AC01-4BB1-B192-0203F76F85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35B6094-95C3-403B-A7B6-B709DE8ACA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8CA4FFE-9BB7-4657-AF0D-A0A43FEDC6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66807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7C1AA39-B284-46BD-B00D-F5090CD484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1424C98-75F0-4D4E-B031-217142C7988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D0FC4CA6-8BAE-4DEE-A003-F920B85DCA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CF8EE35-6804-42C9-89D1-39411EFA25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BADFC29-ACC8-40A1-8EAC-E95B4D2C2F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460261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E1212EB-5E52-4C71-A5D1-DCE5DD352A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49F98988-CD1C-4F4D-AC2D-DCAE680D473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F36371C2-81A9-4FCA-AAC6-DA6FB78D65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230F4837-379A-4231-857D-9DBC116E5C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9849E6E-25E3-4E5B-B9EC-BAFB287224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6A9367C7-A0D5-49BB-965D-EA12652CD8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356969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0578229-D474-4FDB-9742-F163A57321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B0A8C91-7441-40F2-B61B-96A4DDDA37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ABB968DF-FFE5-4182-A21F-4037AFE40F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DDAD3C82-B46E-4CD8-95AA-EDE9FE75947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0CBFB1EA-BB96-49F1-BCA6-3B10F0E620D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3000335C-80EC-45EE-9ABA-FDD415C533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3B54825F-904A-4C0C-B02E-973C89FBF3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8B65804D-B581-4470-86F6-B9994A127A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6008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1582597-B116-4497-9A15-03E5366A1F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5A15419F-0406-4E51-BC39-EF0C29F74E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48573054-BFD9-486F-AAC5-04D073FA5D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9C5272B9-E798-4269-AB98-F49E2DD016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756644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41A390E0-7E88-4060-AD4B-2C33186D75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36F12860-340C-4C35-A03C-F8AAF8C7B7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95BC1AAF-6076-49BB-B2BE-D1DC297637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9968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B3D4EA4-1C16-41FE-91CE-110E063C8C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69566CB6-A007-44BB-91BD-6576F17BE2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0AF3C2EB-C797-480B-B3D7-3DB48B620F9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310F22C0-1C49-4D9B-B022-55FF0CB51E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F8CA945-A765-4456-90E0-232FEB5A00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587CD286-39E2-4109-93B4-7D1D54036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44095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6217605-69B6-4760-ADF3-F939982363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91F2CE04-985E-4D48-AA60-BAF98FBDDC4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CD56ABC5-7214-49F8-A3B5-AF396BF50B4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1807576D-62A2-4969-8DEF-99FC67D69C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0BCB1D12-4A51-4E49-A117-FCF04DA30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94E013DB-B405-453E-B99D-7CE0548D1C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030619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1E591F29-8FDC-4DDA-B600-B0CCA386F1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340324F-B8B3-40F2-899C-1C1B889EB4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D30A343-A75B-4780-8B7F-7BC7B1A2A2D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34796D-E21C-4D04-B80D-9BD1B2ABF132}" type="datetimeFigureOut">
              <a:rPr lang="ko-KR" altLang="en-US" smtClean="0"/>
              <a:t>2019-10-16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B86F4A6-F48A-450B-BD87-FC37C934EA9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56A0215-3145-41AA-8480-1C84D7A7A60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83FC67-30CB-462C-942A-91EFD6343B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174159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타원 104">
            <a:extLst>
              <a:ext uri="{FF2B5EF4-FFF2-40B4-BE49-F238E27FC236}">
                <a16:creationId xmlns:a16="http://schemas.microsoft.com/office/drawing/2014/main" id="{1404ABD9-57CC-4223-9ECF-1744E658740A}"/>
              </a:ext>
            </a:extLst>
          </p:cNvPr>
          <p:cNvSpPr/>
          <p:nvPr/>
        </p:nvSpPr>
        <p:spPr>
          <a:xfrm rot="21226936">
            <a:off x="531636" y="4227191"/>
            <a:ext cx="6295132" cy="2257708"/>
          </a:xfrm>
          <a:prstGeom prst="ellipse">
            <a:avLst/>
          </a:prstGeom>
          <a:gradFill flip="none" rotWithShape="1">
            <a:gsLst>
              <a:gs pos="87000">
                <a:srgbClr val="E6F1EC"/>
              </a:gs>
              <a:gs pos="37000">
                <a:srgbClr val="BAD8C8"/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243DAD4F-7C0E-4F48-A18F-82EB6BD4AE0A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  <p:sp>
        <p:nvSpPr>
          <p:cNvPr id="55" name="선">
            <a:extLst>
              <a:ext uri="{FF2B5EF4-FFF2-40B4-BE49-F238E27FC236}">
                <a16:creationId xmlns:a16="http://schemas.microsoft.com/office/drawing/2014/main" id="{5C8C1F84-3FEB-4C28-A41C-4FE091D9FD3F}"/>
              </a:ext>
            </a:extLst>
          </p:cNvPr>
          <p:cNvSpPr/>
          <p:nvPr/>
        </p:nvSpPr>
        <p:spPr>
          <a:xfrm flipH="1" flipV="1">
            <a:off x="5461000" y="362882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7EB08E90-B258-4AE9-B139-0629E27A1F31}"/>
              </a:ext>
            </a:extLst>
          </p:cNvPr>
          <p:cNvSpPr txBox="1"/>
          <p:nvPr/>
        </p:nvSpPr>
        <p:spPr>
          <a:xfrm>
            <a:off x="6131701" y="1827991"/>
            <a:ext cx="451724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fontAlgn="base"/>
            <a:r>
              <a:rPr lang="en-US" altLang="ko-KR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OO</a:t>
            </a:r>
            <a:r>
              <a:rPr lang="ko-KR" altLang="en-US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고등학교 생활과 윤리</a:t>
            </a:r>
            <a:endParaRPr lang="en-US" altLang="ko-KR" b="1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marL="342900" indent="-342900" fontAlgn="base">
              <a:buAutoNum type="arabicPeriod"/>
            </a:pPr>
            <a:r>
              <a:rPr lang="ko-KR" altLang="en-US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현대생활과 응용윤리</a:t>
            </a:r>
            <a:endParaRPr lang="en-US" altLang="ko-KR" b="1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fontAlgn="base"/>
            <a:r>
              <a:rPr lang="ko-KR" altLang="en-US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 </a:t>
            </a:r>
            <a:r>
              <a:rPr lang="en-US" altLang="ko-KR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(3)  </a:t>
            </a:r>
            <a:r>
              <a:rPr lang="ko-KR" altLang="en-US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윤리 문제에  대한 다양한 접근</a:t>
            </a:r>
            <a:r>
              <a:rPr lang="en-US" altLang="ko-KR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(</a:t>
            </a:r>
            <a:r>
              <a:rPr lang="ko-KR" altLang="en-US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의무론</a:t>
            </a:r>
            <a:r>
              <a:rPr lang="en-US" altLang="ko-KR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, </a:t>
            </a:r>
            <a:r>
              <a:rPr lang="ko-KR" altLang="en-US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공리주의</a:t>
            </a:r>
            <a:r>
              <a:rPr lang="en-US" altLang="ko-KR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)</a:t>
            </a:r>
            <a:endParaRPr lang="ko-KR" altLang="en-US" b="1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F2EB8DCE-E003-433A-B7E9-6E2059BDEE9E}"/>
              </a:ext>
            </a:extLst>
          </p:cNvPr>
          <p:cNvSpPr txBox="1"/>
          <p:nvPr/>
        </p:nvSpPr>
        <p:spPr>
          <a:xfrm>
            <a:off x="6131701" y="2793302"/>
            <a:ext cx="5031658" cy="135421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fontAlgn="base"/>
            <a:r>
              <a:rPr lang="ko-KR" altLang="en-US" sz="4400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공리주의와 의무론은 </a:t>
            </a:r>
            <a:endParaRPr lang="en-US" altLang="ko-KR" sz="4400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3FABA8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fontAlgn="base"/>
            <a:r>
              <a:rPr lang="ko-KR" altLang="en-US" sz="4400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어떻게 다를까</a:t>
            </a:r>
            <a:r>
              <a:rPr lang="en-US" altLang="ko-KR" sz="4400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?</a:t>
            </a:r>
            <a:endParaRPr lang="ko-KR" altLang="en-US" sz="4400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3FABA8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  <p:pic>
        <p:nvPicPr>
          <p:cNvPr id="99" name="그림 98">
            <a:extLst>
              <a:ext uri="{FF2B5EF4-FFF2-40B4-BE49-F238E27FC236}">
                <a16:creationId xmlns:a16="http://schemas.microsoft.com/office/drawing/2014/main" id="{0F748713-4746-4305-B864-8C53AD9D42CD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4439972" y="4435334"/>
            <a:ext cx="561721" cy="595209"/>
          </a:xfrm>
          <a:prstGeom prst="rect">
            <a:avLst/>
          </a:prstGeom>
        </p:spPr>
      </p:pic>
      <p:pic>
        <p:nvPicPr>
          <p:cNvPr id="100" name="그림 99">
            <a:extLst>
              <a:ext uri="{FF2B5EF4-FFF2-40B4-BE49-F238E27FC236}">
                <a16:creationId xmlns:a16="http://schemas.microsoft.com/office/drawing/2014/main" id="{101E5F98-AF45-47FA-BE96-3C811DE9154A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2244851" y="4591851"/>
            <a:ext cx="828021" cy="877385"/>
          </a:xfrm>
          <a:prstGeom prst="rect">
            <a:avLst/>
          </a:prstGeom>
        </p:spPr>
      </p:pic>
      <p:pic>
        <p:nvPicPr>
          <p:cNvPr id="101" name="그림 100">
            <a:extLst>
              <a:ext uri="{FF2B5EF4-FFF2-40B4-BE49-F238E27FC236}">
                <a16:creationId xmlns:a16="http://schemas.microsoft.com/office/drawing/2014/main" id="{04C2E8C3-C6AB-4397-98EE-F2602E21461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5108622" y="4802031"/>
            <a:ext cx="673334" cy="713476"/>
          </a:xfrm>
          <a:prstGeom prst="rect">
            <a:avLst/>
          </a:prstGeom>
        </p:spPr>
      </p:pic>
      <p:pic>
        <p:nvPicPr>
          <p:cNvPr id="102" name="그림 101">
            <a:extLst>
              <a:ext uri="{FF2B5EF4-FFF2-40B4-BE49-F238E27FC236}">
                <a16:creationId xmlns:a16="http://schemas.microsoft.com/office/drawing/2014/main" id="{A1743404-912D-45A9-962E-32AA3927BB7A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2104" r="22694"/>
          <a:stretch/>
        </p:blipFill>
        <p:spPr>
          <a:xfrm>
            <a:off x="3398341" y="5158769"/>
            <a:ext cx="561721" cy="10782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7789230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선">
            <a:extLst>
              <a:ext uri="{FF2B5EF4-FFF2-40B4-BE49-F238E27FC236}">
                <a16:creationId xmlns:a16="http://schemas.microsoft.com/office/drawing/2014/main" id="{8160F564-41EC-4246-BE99-652D5BDED118}"/>
              </a:ext>
            </a:extLst>
          </p:cNvPr>
          <p:cNvSpPr/>
          <p:nvPr/>
        </p:nvSpPr>
        <p:spPr>
          <a:xfrm flipH="1" flipV="1">
            <a:off x="5461001" y="410507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98046D0-D62D-4EEF-9CED-4671A0DE2521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C46091A-48A6-4828-B6EA-171E8CC3C1DE}"/>
              </a:ext>
            </a:extLst>
          </p:cNvPr>
          <p:cNvSpPr txBox="1"/>
          <p:nvPr/>
        </p:nvSpPr>
        <p:spPr>
          <a:xfrm>
            <a:off x="6131701" y="2793302"/>
            <a:ext cx="5031658" cy="67710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fontAlgn="base"/>
            <a:r>
              <a:rPr lang="ko-KR" altLang="en-US" sz="4400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감사합니다</a:t>
            </a:r>
            <a:r>
              <a:rPr lang="en-US" altLang="ko-KR" sz="4400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.</a:t>
            </a:r>
            <a:endParaRPr lang="ko-KR" altLang="en-US" sz="4400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3FABA8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723549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선">
            <a:extLst>
              <a:ext uri="{FF2B5EF4-FFF2-40B4-BE49-F238E27FC236}">
                <a16:creationId xmlns:a16="http://schemas.microsoft.com/office/drawing/2014/main" id="{2ED021EE-C0DC-4825-9C91-14E32689F74C}"/>
              </a:ext>
            </a:extLst>
          </p:cNvPr>
          <p:cNvSpPr/>
          <p:nvPr/>
        </p:nvSpPr>
        <p:spPr>
          <a:xfrm flipH="1" flipV="1">
            <a:off x="5461000" y="362882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7" name="직사각형 16">
            <a:extLst>
              <a:ext uri="{FF2B5EF4-FFF2-40B4-BE49-F238E27FC236}">
                <a16:creationId xmlns:a16="http://schemas.microsoft.com/office/drawing/2014/main" id="{99F356A8-B5ED-4E6E-999C-39DEAAD776A7}"/>
              </a:ext>
            </a:extLst>
          </p:cNvPr>
          <p:cNvSpPr/>
          <p:nvPr/>
        </p:nvSpPr>
        <p:spPr>
          <a:xfrm>
            <a:off x="-275663" y="2981840"/>
            <a:ext cx="37407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base"/>
            <a:r>
              <a:rPr lang="ko-KR" altLang="en-US" sz="2400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의무론</a:t>
            </a:r>
            <a:endParaRPr lang="en-US" altLang="ko-KR" sz="2400" b="1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 fontAlgn="base"/>
            <a:endParaRPr lang="en-US" altLang="ko-KR" sz="2400" b="1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 fontAlgn="base"/>
            <a:r>
              <a:rPr lang="ko-KR" altLang="en-US" sz="2400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공리주의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DA01DB2A-32E2-423F-9F6A-76621BB50384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  <p:sp>
        <p:nvSpPr>
          <p:cNvPr id="2" name="화살표: 오른쪽 1">
            <a:extLst>
              <a:ext uri="{FF2B5EF4-FFF2-40B4-BE49-F238E27FC236}">
                <a16:creationId xmlns:a16="http://schemas.microsoft.com/office/drawing/2014/main" id="{50EAB4C3-BAF4-4ECE-A456-FAC00AAA4640}"/>
              </a:ext>
            </a:extLst>
          </p:cNvPr>
          <p:cNvSpPr/>
          <p:nvPr/>
        </p:nvSpPr>
        <p:spPr>
          <a:xfrm>
            <a:off x="2852012" y="3219975"/>
            <a:ext cx="1917125" cy="431859"/>
          </a:xfrm>
          <a:prstGeom prst="rightArrow">
            <a:avLst/>
          </a:prstGeom>
          <a:noFill/>
          <a:ln w="5715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2" name="직사각형 31">
            <a:extLst>
              <a:ext uri="{FF2B5EF4-FFF2-40B4-BE49-F238E27FC236}">
                <a16:creationId xmlns:a16="http://schemas.microsoft.com/office/drawing/2014/main" id="{6F1CF7C4-C410-4FBC-A625-11E27CCBD238}"/>
              </a:ext>
            </a:extLst>
          </p:cNvPr>
          <p:cNvSpPr/>
          <p:nvPr/>
        </p:nvSpPr>
        <p:spPr>
          <a:xfrm>
            <a:off x="4913456" y="3251772"/>
            <a:ext cx="2220769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base"/>
            <a:r>
              <a:rPr lang="ko-KR" altLang="en-US" sz="2400" b="1" spc="-15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이론규범 윤리학</a:t>
            </a:r>
            <a:endParaRPr lang="ko-KR" altLang="en-US" sz="2400" b="1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  <p:sp>
        <p:nvSpPr>
          <p:cNvPr id="33" name="화살표: 오른쪽 32">
            <a:extLst>
              <a:ext uri="{FF2B5EF4-FFF2-40B4-BE49-F238E27FC236}">
                <a16:creationId xmlns:a16="http://schemas.microsoft.com/office/drawing/2014/main" id="{7BB0EA90-CD2D-46D6-9C7A-DCA44DC1B422}"/>
              </a:ext>
            </a:extLst>
          </p:cNvPr>
          <p:cNvSpPr/>
          <p:nvPr/>
        </p:nvSpPr>
        <p:spPr>
          <a:xfrm>
            <a:off x="7347673" y="3219974"/>
            <a:ext cx="1917125" cy="431859"/>
          </a:xfrm>
          <a:prstGeom prst="rightArrow">
            <a:avLst/>
          </a:prstGeom>
          <a:noFill/>
          <a:ln w="5715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4" name="직사각형 33">
            <a:extLst>
              <a:ext uri="{FF2B5EF4-FFF2-40B4-BE49-F238E27FC236}">
                <a16:creationId xmlns:a16="http://schemas.microsoft.com/office/drawing/2014/main" id="{EE549479-C49F-4459-B939-0E9D43340562}"/>
              </a:ext>
            </a:extLst>
          </p:cNvPr>
          <p:cNvSpPr/>
          <p:nvPr/>
        </p:nvSpPr>
        <p:spPr>
          <a:xfrm>
            <a:off x="9478246" y="3251772"/>
            <a:ext cx="2220769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base"/>
            <a:r>
              <a:rPr lang="ko-KR" altLang="en-US" sz="2400" b="1" spc="-15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규범 윤리학</a:t>
            </a:r>
          </a:p>
        </p:txBody>
      </p:sp>
      <p:sp>
        <p:nvSpPr>
          <p:cNvPr id="37" name="직사각형 36">
            <a:extLst>
              <a:ext uri="{FF2B5EF4-FFF2-40B4-BE49-F238E27FC236}">
                <a16:creationId xmlns:a16="http://schemas.microsoft.com/office/drawing/2014/main" id="{AD2F4452-75B9-480B-8213-AD132B24E20F}"/>
              </a:ext>
            </a:extLst>
          </p:cNvPr>
          <p:cNvSpPr/>
          <p:nvPr/>
        </p:nvSpPr>
        <p:spPr>
          <a:xfrm>
            <a:off x="9276635" y="3930067"/>
            <a:ext cx="2623989" cy="461665"/>
          </a:xfrm>
          <a:prstGeom prst="rect">
            <a:avLst/>
          </a:prstGeom>
          <a:ln w="38100">
            <a:noFill/>
          </a:ln>
        </p:spPr>
        <p:txBody>
          <a:bodyPr wrap="square">
            <a:spAutoFit/>
          </a:bodyPr>
          <a:lstStyle/>
          <a:p>
            <a:pPr algn="ctr" fontAlgn="base"/>
            <a:r>
              <a:rPr lang="ko-KR" altLang="en-US" sz="2400" b="1" spc="-15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FF0000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도덕 판단의 기준 중시</a:t>
            </a:r>
            <a:endParaRPr lang="ko-KR" altLang="en-US" sz="2400" b="1" spc="-150" dirty="0">
              <a:ln>
                <a:solidFill>
                  <a:srgbClr val="5B9BD5">
                    <a:shade val="50000"/>
                    <a:alpha val="0"/>
                  </a:srgbClr>
                </a:solidFill>
              </a:ln>
              <a:solidFill>
                <a:srgbClr val="FF0000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139944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선">
            <a:extLst>
              <a:ext uri="{FF2B5EF4-FFF2-40B4-BE49-F238E27FC236}">
                <a16:creationId xmlns:a16="http://schemas.microsoft.com/office/drawing/2014/main" id="{8160F564-41EC-4246-BE99-652D5BDED118}"/>
              </a:ext>
            </a:extLst>
          </p:cNvPr>
          <p:cNvSpPr/>
          <p:nvPr/>
        </p:nvSpPr>
        <p:spPr>
          <a:xfrm flipH="1" flipV="1">
            <a:off x="5461000" y="362882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1" name="직사각형 40">
            <a:extLst>
              <a:ext uri="{FF2B5EF4-FFF2-40B4-BE49-F238E27FC236}">
                <a16:creationId xmlns:a16="http://schemas.microsoft.com/office/drawing/2014/main" id="{BE1AFF7E-B7D6-4140-91BC-DCD87B5FFC90}"/>
              </a:ext>
            </a:extLst>
          </p:cNvPr>
          <p:cNvSpPr/>
          <p:nvPr/>
        </p:nvSpPr>
        <p:spPr>
          <a:xfrm>
            <a:off x="4411885" y="2490281"/>
            <a:ext cx="3368230" cy="181588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ko-KR" altLang="en-US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공리주의 핵심의견</a:t>
            </a:r>
            <a:r>
              <a:rPr lang="en-US" altLang="ko-KR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:</a:t>
            </a:r>
          </a:p>
          <a:p>
            <a:pPr algn="ctr"/>
            <a:endParaRPr lang="en-US" altLang="ko-KR" sz="28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r>
              <a:rPr lang="ko-KR" altLang="en-US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‘최대다수의 최대행복</a:t>
            </a:r>
            <a:r>
              <a:rPr lang="en-US" altLang="ko-KR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’</a:t>
            </a:r>
            <a:endParaRPr lang="ko-KR" altLang="en-US" sz="28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endParaRPr lang="ko-KR" altLang="en-US" sz="28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98046D0-D62D-4EEF-9CED-4671A0DE2521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</p:spTree>
    <p:extLst>
      <p:ext uri="{BB962C8B-B14F-4D97-AF65-F5344CB8AC3E}">
        <p14:creationId xmlns:p14="http://schemas.microsoft.com/office/powerpoint/2010/main" val="33406634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선">
            <a:extLst>
              <a:ext uri="{FF2B5EF4-FFF2-40B4-BE49-F238E27FC236}">
                <a16:creationId xmlns:a16="http://schemas.microsoft.com/office/drawing/2014/main" id="{8160F564-41EC-4246-BE99-652D5BDED118}"/>
              </a:ext>
            </a:extLst>
          </p:cNvPr>
          <p:cNvSpPr/>
          <p:nvPr/>
        </p:nvSpPr>
        <p:spPr>
          <a:xfrm flipH="1" flipV="1">
            <a:off x="5461000" y="362882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1" name="직사각형 40">
            <a:extLst>
              <a:ext uri="{FF2B5EF4-FFF2-40B4-BE49-F238E27FC236}">
                <a16:creationId xmlns:a16="http://schemas.microsoft.com/office/drawing/2014/main" id="{BE1AFF7E-B7D6-4140-91BC-DCD87B5FFC90}"/>
              </a:ext>
            </a:extLst>
          </p:cNvPr>
          <p:cNvSpPr/>
          <p:nvPr/>
        </p:nvSpPr>
        <p:spPr>
          <a:xfrm>
            <a:off x="2288707" y="2490281"/>
            <a:ext cx="7614585" cy="224676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ko-KR" altLang="en-US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공리주의적 접근</a:t>
            </a:r>
            <a:r>
              <a:rPr lang="en-US" altLang="ko-KR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:</a:t>
            </a:r>
          </a:p>
          <a:p>
            <a:pPr algn="ctr"/>
            <a:endParaRPr lang="en-US" altLang="ko-KR" sz="28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r>
              <a:rPr lang="ko-KR" altLang="en-US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‘쾌락과 행복을 가져다 주는 행위는 옳은 행위이며</a:t>
            </a:r>
            <a:endParaRPr lang="en-US" altLang="ko-KR" sz="28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r>
              <a:rPr lang="ko-KR" altLang="en-US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고통과 불행을 가져다 주는 행위는 그릇된 행위이다</a:t>
            </a:r>
            <a:r>
              <a:rPr lang="en-US" altLang="ko-KR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.’</a:t>
            </a:r>
            <a:endParaRPr lang="ko-KR" altLang="en-US" sz="28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endParaRPr lang="ko-KR" altLang="en-US" sz="24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98046D0-D62D-4EEF-9CED-4671A0DE2521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</p:spTree>
    <p:extLst>
      <p:ext uri="{BB962C8B-B14F-4D97-AF65-F5344CB8AC3E}">
        <p14:creationId xmlns:p14="http://schemas.microsoft.com/office/powerpoint/2010/main" val="25913409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선">
            <a:extLst>
              <a:ext uri="{FF2B5EF4-FFF2-40B4-BE49-F238E27FC236}">
                <a16:creationId xmlns:a16="http://schemas.microsoft.com/office/drawing/2014/main" id="{50591413-5761-47F3-A364-6C66140F7D8C}"/>
              </a:ext>
            </a:extLst>
          </p:cNvPr>
          <p:cNvSpPr/>
          <p:nvPr/>
        </p:nvSpPr>
        <p:spPr>
          <a:xfrm flipH="1" flipV="1">
            <a:off x="5461000" y="362882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BF0361E4-DF50-4035-A4AD-C6015B39489D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  <p:graphicFrame>
        <p:nvGraphicFramePr>
          <p:cNvPr id="2" name="표 1">
            <a:extLst>
              <a:ext uri="{FF2B5EF4-FFF2-40B4-BE49-F238E27FC236}">
                <a16:creationId xmlns:a16="http://schemas.microsoft.com/office/drawing/2014/main" id="{436D5625-990A-4546-9F6E-5C8657E9CFB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8501342"/>
              </p:ext>
            </p:extLst>
          </p:nvPr>
        </p:nvGraphicFramePr>
        <p:xfrm>
          <a:off x="391224" y="2057383"/>
          <a:ext cx="5591956" cy="2743233"/>
        </p:xfrm>
        <a:graphic>
          <a:graphicData uri="http://schemas.openxmlformats.org/drawingml/2006/table">
            <a:tbl>
              <a:tblPr/>
              <a:tblGrid>
                <a:gridCol w="676615">
                  <a:extLst>
                    <a:ext uri="{9D8B030D-6E8A-4147-A177-3AD203B41FA5}">
                      <a16:colId xmlns:a16="http://schemas.microsoft.com/office/drawing/2014/main" val="2267693526"/>
                    </a:ext>
                  </a:extLst>
                </a:gridCol>
                <a:gridCol w="4915341">
                  <a:extLst>
                    <a:ext uri="{9D8B030D-6E8A-4147-A177-3AD203B41FA5}">
                      <a16:colId xmlns:a16="http://schemas.microsoft.com/office/drawing/2014/main" val="4191706759"/>
                    </a:ext>
                  </a:extLst>
                </a:gridCol>
              </a:tblGrid>
              <a:tr h="1565928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 dirty="0" err="1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벤담</a:t>
                      </a:r>
                      <a:endParaRPr lang="en-US" altLang="ko-KR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(</a:t>
                      </a: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양적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)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 panose="05000000000000000000" pitchFamily="2" charset="2"/>
                        <a:buChar char="-"/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행위의 선악은 그 행위의 결과에 의해 판단할 수 있다고 본다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  <a:p>
                      <a:pPr marL="342900" marR="0" lvl="0" indent="-34290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 panose="05000000000000000000" pitchFamily="2" charset="2"/>
                        <a:buChar char="-"/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모든 쾌락은 질적으로 동일하며 양적인 차이만 있다고 가정하고 쾌락을 계산한다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13354857"/>
                  </a:ext>
                </a:extLst>
              </a:tr>
              <a:tr h="1177305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밀</a:t>
                      </a:r>
                      <a:endParaRPr lang="en-US" altLang="ko-KR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(</a:t>
                      </a: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질적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)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 panose="05000000000000000000" pitchFamily="2" charset="2"/>
                        <a:buChar char="-"/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쾌락의 </a:t>
                      </a:r>
                      <a:r>
                        <a:rPr lang="ko-KR" altLang="en-US" sz="1600" kern="0" spc="0" dirty="0" err="1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양뿐만</a:t>
                      </a: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 아니라 질적인 차이도 고려해야 한다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  <a:p>
                      <a:pPr marL="342900" marR="0" lvl="0" indent="-34290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 panose="05000000000000000000" pitchFamily="2" charset="2"/>
                        <a:buChar char="-"/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질적으로 서로 다른 두 가지의 쾌락을 모두 경험한 사람들이 선택하는 쾌락이 쾌락이다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57776305"/>
                  </a:ext>
                </a:extLst>
              </a:tr>
            </a:tbl>
          </a:graphicData>
        </a:graphic>
      </p:graphicFrame>
      <p:graphicFrame>
        <p:nvGraphicFramePr>
          <p:cNvPr id="3" name="표 2">
            <a:extLst>
              <a:ext uri="{FF2B5EF4-FFF2-40B4-BE49-F238E27FC236}">
                <a16:creationId xmlns:a16="http://schemas.microsoft.com/office/drawing/2014/main" id="{FD39CE8C-B7B5-410C-AB30-23D407DDFF1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6274436"/>
              </p:ext>
            </p:extLst>
          </p:nvPr>
        </p:nvGraphicFramePr>
        <p:xfrm>
          <a:off x="6208822" y="2211784"/>
          <a:ext cx="5559111" cy="2434431"/>
        </p:xfrm>
        <a:graphic>
          <a:graphicData uri="http://schemas.openxmlformats.org/drawingml/2006/table">
            <a:tbl>
              <a:tblPr/>
              <a:tblGrid>
                <a:gridCol w="574644">
                  <a:extLst>
                    <a:ext uri="{9D8B030D-6E8A-4147-A177-3AD203B41FA5}">
                      <a16:colId xmlns:a16="http://schemas.microsoft.com/office/drawing/2014/main" val="3818882817"/>
                    </a:ext>
                  </a:extLst>
                </a:gridCol>
                <a:gridCol w="4984467">
                  <a:extLst>
                    <a:ext uri="{9D8B030D-6E8A-4147-A177-3AD203B41FA5}">
                      <a16:colId xmlns:a16="http://schemas.microsoft.com/office/drawing/2014/main" val="3276940514"/>
                    </a:ext>
                  </a:extLst>
                </a:gridCol>
              </a:tblGrid>
              <a:tr h="976515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장점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근대 민주주의 성립에 기여</a:t>
                      </a:r>
                      <a:r>
                        <a:rPr lang="en-US" altLang="ko-KR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, </a:t>
                      </a: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효율적 정책과 제도 확립에 적용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03767553"/>
                  </a:ext>
                </a:extLst>
              </a:tr>
              <a:tr h="1457916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단점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내면적 동기를 소홀히 여김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 </a:t>
                      </a: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개인 또는 소수의 권익을 침해할 수 있음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 </a:t>
                      </a: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유용성을 계산할 때 고려하는 범위에 들지 않는 존재에 대해 차별할 수 있음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0393025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40792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선">
            <a:extLst>
              <a:ext uri="{FF2B5EF4-FFF2-40B4-BE49-F238E27FC236}">
                <a16:creationId xmlns:a16="http://schemas.microsoft.com/office/drawing/2014/main" id="{8160F564-41EC-4246-BE99-652D5BDED118}"/>
              </a:ext>
            </a:extLst>
          </p:cNvPr>
          <p:cNvSpPr/>
          <p:nvPr/>
        </p:nvSpPr>
        <p:spPr>
          <a:xfrm flipH="1" flipV="1">
            <a:off x="5461000" y="362882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1" name="직사각형 40">
            <a:extLst>
              <a:ext uri="{FF2B5EF4-FFF2-40B4-BE49-F238E27FC236}">
                <a16:creationId xmlns:a16="http://schemas.microsoft.com/office/drawing/2014/main" id="{BE1AFF7E-B7D6-4140-91BC-DCD87B5FFC90}"/>
              </a:ext>
            </a:extLst>
          </p:cNvPr>
          <p:cNvSpPr/>
          <p:nvPr/>
        </p:nvSpPr>
        <p:spPr>
          <a:xfrm>
            <a:off x="1701212" y="2490281"/>
            <a:ext cx="8789586" cy="224676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ko-KR" altLang="en-US" sz="2800" b="1" dirty="0" err="1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의무론적</a:t>
            </a:r>
            <a:r>
              <a:rPr lang="ko-KR" altLang="en-US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 접근</a:t>
            </a:r>
            <a:r>
              <a:rPr lang="en-US" altLang="ko-KR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:</a:t>
            </a:r>
          </a:p>
          <a:p>
            <a:pPr algn="ctr"/>
            <a:endParaRPr lang="en-US" altLang="ko-KR" sz="28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r>
              <a:rPr lang="ko-KR" altLang="en-US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‘행위의 결과보다는 동기를 중시하면서 오로지 의무 의식에서</a:t>
            </a:r>
            <a:endParaRPr lang="en-US" altLang="ko-KR" sz="28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r>
              <a:rPr lang="ko-KR" altLang="en-US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나온 행위만이 도덕적 가치를 지닌다</a:t>
            </a:r>
            <a:r>
              <a:rPr lang="en-US" altLang="ko-KR" sz="28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.’</a:t>
            </a:r>
            <a:endParaRPr lang="ko-KR" altLang="en-US" sz="28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endParaRPr lang="ko-KR" altLang="en-US" sz="24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98046D0-D62D-4EEF-9CED-4671A0DE2521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</p:spTree>
    <p:extLst>
      <p:ext uri="{BB962C8B-B14F-4D97-AF65-F5344CB8AC3E}">
        <p14:creationId xmlns:p14="http://schemas.microsoft.com/office/powerpoint/2010/main" val="7742448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선">
            <a:extLst>
              <a:ext uri="{FF2B5EF4-FFF2-40B4-BE49-F238E27FC236}">
                <a16:creationId xmlns:a16="http://schemas.microsoft.com/office/drawing/2014/main" id="{8160F564-41EC-4246-BE99-652D5BDED118}"/>
              </a:ext>
            </a:extLst>
          </p:cNvPr>
          <p:cNvSpPr/>
          <p:nvPr/>
        </p:nvSpPr>
        <p:spPr>
          <a:xfrm flipH="1" flipV="1">
            <a:off x="5461000" y="362882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1" name="직사각형 40">
            <a:extLst>
              <a:ext uri="{FF2B5EF4-FFF2-40B4-BE49-F238E27FC236}">
                <a16:creationId xmlns:a16="http://schemas.microsoft.com/office/drawing/2014/main" id="{BE1AFF7E-B7D6-4140-91BC-DCD87B5FFC90}"/>
              </a:ext>
            </a:extLst>
          </p:cNvPr>
          <p:cNvSpPr/>
          <p:nvPr/>
        </p:nvSpPr>
        <p:spPr>
          <a:xfrm>
            <a:off x="1168207" y="1426085"/>
            <a:ext cx="9855583" cy="150810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ko-KR" altLang="en-US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정언명령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:</a:t>
            </a:r>
          </a:p>
          <a:p>
            <a:pPr algn="ctr"/>
            <a:endParaRPr lang="en-US" altLang="ko-KR" sz="24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r>
              <a:rPr lang="ko-KR" altLang="en-US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‘행위의 결과와 상관없이 행위 자체가 선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(</a:t>
            </a:r>
            <a:r>
              <a:rPr lang="ko-KR" altLang="en-US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善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)</a:t>
            </a:r>
            <a:r>
              <a:rPr lang="ko-KR" altLang="en-US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이기 때문에 무조건 수행해야 한다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.’</a:t>
            </a:r>
            <a:endParaRPr lang="ko-KR" altLang="en-US" sz="24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endParaRPr lang="ko-KR" altLang="en-US" sz="20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98046D0-D62D-4EEF-9CED-4671A0DE2521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  <p:sp>
        <p:nvSpPr>
          <p:cNvPr id="5" name="직사각형 4">
            <a:extLst>
              <a:ext uri="{FF2B5EF4-FFF2-40B4-BE49-F238E27FC236}">
                <a16:creationId xmlns:a16="http://schemas.microsoft.com/office/drawing/2014/main" id="{CD5810CA-0E31-4E8B-8B9F-27F35C482891}"/>
              </a:ext>
            </a:extLst>
          </p:cNvPr>
          <p:cNvSpPr/>
          <p:nvPr/>
        </p:nvSpPr>
        <p:spPr>
          <a:xfrm>
            <a:off x="1452753" y="3709481"/>
            <a:ext cx="9286517" cy="19389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ko-KR" altLang="en-US" sz="2400" b="1" dirty="0" err="1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가언명령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:</a:t>
            </a:r>
          </a:p>
          <a:p>
            <a:pPr algn="ctr"/>
            <a:endParaRPr lang="en-US" altLang="ko-KR" sz="24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r>
              <a:rPr lang="ko-KR" altLang="en-US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‘어떤 조건이 붙는 명령으로 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‘</a:t>
            </a:r>
            <a:r>
              <a:rPr lang="ko-KR" altLang="en-US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만약 네가 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A</a:t>
            </a:r>
            <a:r>
              <a:rPr lang="ko-KR" altLang="en-US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를 원한다면 너는 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B</a:t>
            </a:r>
            <a:r>
              <a:rPr lang="ko-KR" altLang="en-US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를 행해야 한다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.</a:t>
            </a:r>
          </a:p>
          <a:p>
            <a:pPr algn="ctr"/>
            <a:r>
              <a:rPr lang="ko-KR" altLang="en-US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라는 형식으로 표현된다</a:t>
            </a:r>
            <a:r>
              <a:rPr lang="en-US" altLang="ko-KR" sz="2400" b="1" dirty="0">
                <a:solidFill>
                  <a:srgbClr val="859093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’</a:t>
            </a:r>
            <a:endParaRPr lang="ko-KR" altLang="en-US" sz="24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  <a:p>
            <a:pPr algn="ctr"/>
            <a:endParaRPr lang="ko-KR" altLang="en-US" sz="2000" b="1" dirty="0">
              <a:solidFill>
                <a:srgbClr val="859093"/>
              </a:solidFill>
              <a:latin typeface="나눔바른고딕" panose="020B0603020101020101" pitchFamily="50" charset="-127"/>
              <a:ea typeface="나눔바른고딕" panose="020B060302010102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20737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선">
            <a:extLst>
              <a:ext uri="{FF2B5EF4-FFF2-40B4-BE49-F238E27FC236}">
                <a16:creationId xmlns:a16="http://schemas.microsoft.com/office/drawing/2014/main" id="{8160F564-41EC-4246-BE99-652D5BDED118}"/>
              </a:ext>
            </a:extLst>
          </p:cNvPr>
          <p:cNvSpPr/>
          <p:nvPr/>
        </p:nvSpPr>
        <p:spPr>
          <a:xfrm flipH="1" flipV="1">
            <a:off x="5461001" y="410507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98046D0-D62D-4EEF-9CED-4671A0DE2521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  <p:graphicFrame>
        <p:nvGraphicFramePr>
          <p:cNvPr id="2" name="표 1">
            <a:extLst>
              <a:ext uri="{FF2B5EF4-FFF2-40B4-BE49-F238E27FC236}">
                <a16:creationId xmlns:a16="http://schemas.microsoft.com/office/drawing/2014/main" id="{DD81CD16-69AD-46CA-A6CE-967929AAE5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7220471"/>
              </p:ext>
            </p:extLst>
          </p:nvPr>
        </p:nvGraphicFramePr>
        <p:xfrm>
          <a:off x="320956" y="2133603"/>
          <a:ext cx="5851244" cy="2566044"/>
        </p:xfrm>
        <a:graphic>
          <a:graphicData uri="http://schemas.openxmlformats.org/drawingml/2006/table">
            <a:tbl>
              <a:tblPr/>
              <a:tblGrid>
                <a:gridCol w="1172145">
                  <a:extLst>
                    <a:ext uri="{9D8B030D-6E8A-4147-A177-3AD203B41FA5}">
                      <a16:colId xmlns:a16="http://schemas.microsoft.com/office/drawing/2014/main" val="2374869390"/>
                    </a:ext>
                  </a:extLst>
                </a:gridCol>
                <a:gridCol w="4679099">
                  <a:extLst>
                    <a:ext uri="{9D8B030D-6E8A-4147-A177-3AD203B41FA5}">
                      <a16:colId xmlns:a16="http://schemas.microsoft.com/office/drawing/2014/main" val="1472311010"/>
                    </a:ext>
                  </a:extLst>
                </a:gridCol>
              </a:tblGrid>
              <a:tr h="1029404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보편화 정식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 panose="05000000000000000000" pitchFamily="2" charset="2"/>
                        <a:buChar char="-"/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네 의지의 준칙이 항상 동시에 보편적인 입법의 원리가 될 수 있도록 </a:t>
                      </a:r>
                      <a:r>
                        <a:rPr lang="ko-KR" altLang="en-US" sz="1600" kern="0" spc="0" dirty="0" err="1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행위하라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88504042"/>
                  </a:ext>
                </a:extLst>
              </a:tr>
              <a:tr h="153664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인간성 정식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 panose="05000000000000000000" pitchFamily="2" charset="2"/>
                        <a:buChar char="-"/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너 자신의 인격이나 다른 모든 사람의 인격에 있어서 인간성을 결코 한낱 </a:t>
                      </a:r>
                      <a:r>
                        <a:rPr lang="ko-KR" altLang="en-US" sz="1600" kern="0" spc="0" dirty="0" err="1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수단으로서만</a:t>
                      </a: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 대하지 말고 항상 동시에 목적으로 대하라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67907910"/>
                  </a:ext>
                </a:extLst>
              </a:tr>
            </a:tbl>
          </a:graphicData>
        </a:graphic>
      </p:graphicFrame>
      <p:graphicFrame>
        <p:nvGraphicFramePr>
          <p:cNvPr id="3" name="표 2">
            <a:extLst>
              <a:ext uri="{FF2B5EF4-FFF2-40B4-BE49-F238E27FC236}">
                <a16:creationId xmlns:a16="http://schemas.microsoft.com/office/drawing/2014/main" id="{62E0FCBC-1DE5-45D2-B736-7570200DAF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9484628"/>
              </p:ext>
            </p:extLst>
          </p:nvPr>
        </p:nvGraphicFramePr>
        <p:xfrm>
          <a:off x="6540501" y="2133603"/>
          <a:ext cx="5330543" cy="2460943"/>
        </p:xfrm>
        <a:graphic>
          <a:graphicData uri="http://schemas.openxmlformats.org/drawingml/2006/table">
            <a:tbl>
              <a:tblPr/>
              <a:tblGrid>
                <a:gridCol w="691967">
                  <a:extLst>
                    <a:ext uri="{9D8B030D-6E8A-4147-A177-3AD203B41FA5}">
                      <a16:colId xmlns:a16="http://schemas.microsoft.com/office/drawing/2014/main" val="1335661397"/>
                    </a:ext>
                  </a:extLst>
                </a:gridCol>
                <a:gridCol w="4638576">
                  <a:extLst>
                    <a:ext uri="{9D8B030D-6E8A-4147-A177-3AD203B41FA5}">
                      <a16:colId xmlns:a16="http://schemas.microsoft.com/office/drawing/2014/main" val="1731011856"/>
                    </a:ext>
                  </a:extLst>
                </a:gridCol>
              </a:tblGrid>
              <a:tr h="98724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시사점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인간 존엄성의 이념과 보편적인 윤리의 중요성을 인식시키는 데에 기여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31637260"/>
                  </a:ext>
                </a:extLst>
              </a:tr>
              <a:tr h="1473703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한계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 panose="05000000000000000000" pitchFamily="2" charset="2"/>
                        <a:buChar char="-"/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형식만을 제공하여 어떻게 행위해야 하는가에 대한 구체적 지침을 제공하지 못함</a:t>
                      </a:r>
                    </a:p>
                    <a:p>
                      <a:pPr marL="342900" marR="0" lvl="0" indent="-34290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 panose="05000000000000000000" pitchFamily="2" charset="2"/>
                        <a:buChar char="-"/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의무가 충돌할 때 적절한 도덕판단을 내리기 어려움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2313692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201840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F1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선">
            <a:extLst>
              <a:ext uri="{FF2B5EF4-FFF2-40B4-BE49-F238E27FC236}">
                <a16:creationId xmlns:a16="http://schemas.microsoft.com/office/drawing/2014/main" id="{8160F564-41EC-4246-BE99-652D5BDED118}"/>
              </a:ext>
            </a:extLst>
          </p:cNvPr>
          <p:cNvSpPr/>
          <p:nvPr/>
        </p:nvSpPr>
        <p:spPr>
          <a:xfrm flipH="1" flipV="1">
            <a:off x="5461001" y="410507"/>
            <a:ext cx="6730999" cy="0"/>
          </a:xfrm>
          <a:prstGeom prst="line">
            <a:avLst/>
          </a:prstGeom>
          <a:ln w="12700">
            <a:solidFill>
              <a:srgbClr val="CBE2D7"/>
            </a:solidFill>
            <a:tailEnd type="oval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98046D0-D62D-4EEF-9CED-4671A0DE2521}"/>
              </a:ext>
            </a:extLst>
          </p:cNvPr>
          <p:cNvSpPr txBox="1"/>
          <p:nvPr/>
        </p:nvSpPr>
        <p:spPr>
          <a:xfrm>
            <a:off x="320956" y="146942"/>
            <a:ext cx="5461000" cy="4318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algn="ctr" defTabSz="914400" fontAlgn="base">
              <a:lnSpc>
                <a:spcPct val="100000"/>
              </a:lnSpc>
              <a:spcBef>
                <a:spcPts val="0"/>
              </a:spcBef>
              <a:buNone/>
              <a:tabLst>
                <a:tab pos="508000" algn="l"/>
                <a:tab pos="1016000" algn="l"/>
                <a:tab pos="1524000" algn="l"/>
                <a:tab pos="2032000" algn="l"/>
                <a:tab pos="2540000" algn="l"/>
                <a:tab pos="3048000" algn="l"/>
                <a:tab pos="3556000" algn="l"/>
                <a:tab pos="4064000" algn="l"/>
                <a:tab pos="4572000" algn="l"/>
                <a:tab pos="5080000" algn="l"/>
                <a:tab pos="5588000" algn="l"/>
                <a:tab pos="6093460" algn="l"/>
                <a:tab pos="6604000" algn="l"/>
                <a:tab pos="7112000" algn="l"/>
                <a:tab pos="7620000" algn="l"/>
                <a:tab pos="8128000" algn="l"/>
                <a:tab pos="8636000" algn="l"/>
                <a:tab pos="9144000" algn="l"/>
                <a:tab pos="9652000" algn="l"/>
                <a:tab pos="10160000" algn="l"/>
                <a:tab pos="10668000" algn="l"/>
                <a:tab pos="11176000" algn="l"/>
                <a:tab pos="11684000" algn="l"/>
                <a:tab pos="12192000" algn="l"/>
                <a:tab pos="12700000" algn="l"/>
                <a:tab pos="13208000" algn="l"/>
                <a:tab pos="13716000" algn="l"/>
                <a:tab pos="14224000" algn="l"/>
                <a:tab pos="14732000" algn="l"/>
                <a:tab pos="15240000" algn="l"/>
                <a:tab pos="15748000" algn="l"/>
              </a:tabLst>
              <a:defRPr sz="3500" spc="-15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아리따-돋움(TTF)-Bold" panose="02020603020101020101" pitchFamily="18" charset="-127"/>
                <a:ea typeface="아리따-돋움(TTF)-Bold" panose="02020603020101020101" pitchFamily="18" charset="-127"/>
              </a:defRPr>
            </a:lvl1pPr>
          </a:lstStyle>
          <a:p>
            <a:pPr algn="l"/>
            <a:r>
              <a:rPr lang="en-US" altLang="ko-KR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2019  </a:t>
            </a:r>
            <a:r>
              <a:rPr lang="ko-KR" altLang="en-US" sz="1600" dirty="0">
                <a:ln>
                  <a:solidFill>
                    <a:srgbClr val="5B9BD5">
                      <a:shade val="50000"/>
                      <a:alpha val="0"/>
                    </a:srgbClr>
                  </a:solidFill>
                </a:ln>
                <a:solidFill>
                  <a:srgbClr val="3FABA8"/>
                </a:solidFill>
                <a:latin typeface="나눔바른고딕" panose="020B0603020101020101" pitchFamily="50" charset="-127"/>
                <a:ea typeface="나눔바른고딕" panose="020B0603020101020101" pitchFamily="50" charset="-127"/>
              </a:rPr>
              <a:t>생활과 윤리 수업</a:t>
            </a:r>
          </a:p>
        </p:txBody>
      </p:sp>
      <p:graphicFrame>
        <p:nvGraphicFramePr>
          <p:cNvPr id="4" name="표 3">
            <a:extLst>
              <a:ext uri="{FF2B5EF4-FFF2-40B4-BE49-F238E27FC236}">
                <a16:creationId xmlns:a16="http://schemas.microsoft.com/office/drawing/2014/main" id="{CFA70B30-04E5-4595-A530-AB182FA2614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61325636"/>
              </p:ext>
            </p:extLst>
          </p:nvPr>
        </p:nvGraphicFramePr>
        <p:xfrm>
          <a:off x="2238148" y="1968420"/>
          <a:ext cx="8106002" cy="3009894"/>
        </p:xfrm>
        <a:graphic>
          <a:graphicData uri="http://schemas.openxmlformats.org/drawingml/2006/table">
            <a:tbl>
              <a:tblPr/>
              <a:tblGrid>
                <a:gridCol w="980809">
                  <a:extLst>
                    <a:ext uri="{9D8B030D-6E8A-4147-A177-3AD203B41FA5}">
                      <a16:colId xmlns:a16="http://schemas.microsoft.com/office/drawing/2014/main" val="3995737184"/>
                    </a:ext>
                  </a:extLst>
                </a:gridCol>
                <a:gridCol w="7125193">
                  <a:extLst>
                    <a:ext uri="{9D8B030D-6E8A-4147-A177-3AD203B41FA5}">
                      <a16:colId xmlns:a16="http://schemas.microsoft.com/office/drawing/2014/main" val="220078563"/>
                    </a:ext>
                  </a:extLst>
                </a:gridCol>
              </a:tblGrid>
              <a:tr h="1003298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칸트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도덕은 결과에 따라 좌우되면 안 되는 것이기에 몇 명이 살 수 있든 인간이라면 거짓말을 해서는 안 된다</a:t>
                      </a:r>
                      <a:r>
                        <a:rPr lang="en-US" altLang="ko-KR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9897644"/>
                  </a:ext>
                </a:extLst>
              </a:tr>
              <a:tr h="1003298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벤담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다섯 명을 살릴 수 있는 방향이라면 거짓말을 하는 것이 바람직하다</a:t>
                      </a:r>
                      <a:r>
                        <a:rPr lang="en-US" altLang="ko-KR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41535721"/>
                  </a:ext>
                </a:extLst>
              </a:tr>
              <a:tr h="1003298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밀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살아남는 사람이 앞으로의 여생을 얼마나 행복하고 </a:t>
                      </a:r>
                      <a:r>
                        <a:rPr lang="ko-KR" altLang="en-US" sz="1600" kern="0" spc="0" dirty="0" err="1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의미있게</a:t>
                      </a: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 살 수 </a:t>
                      </a:r>
                      <a:r>
                        <a:rPr lang="ko-KR" altLang="en-US" sz="1600" kern="0" spc="0" dirty="0" err="1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있는지의</a:t>
                      </a:r>
                      <a:r>
                        <a:rPr lang="ko-KR" altLang="en-US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 여부를 살펴보아야 한다</a:t>
                      </a:r>
                      <a:r>
                        <a:rPr lang="en-US" altLang="ko-KR" sz="1600" kern="0" spc="0" dirty="0">
                          <a:solidFill>
                            <a:srgbClr val="000000"/>
                          </a:solidFill>
                          <a:effectLst/>
                          <a:latin typeface="나눔바른고딕" panose="020B0603020101020101" pitchFamily="50" charset="-127"/>
                          <a:ea typeface="나눔바른고딕" panose="020B0603020101020101" pitchFamily="50" charset="-127"/>
                        </a:rPr>
                        <a:t>.</a:t>
                      </a:r>
                      <a:endParaRPr lang="ko-KR" altLang="en-US" sz="1600" kern="0" spc="0" dirty="0">
                        <a:solidFill>
                          <a:srgbClr val="000000"/>
                        </a:solidFill>
                        <a:effectLst/>
                        <a:latin typeface="나눔바른고딕" panose="020B0603020101020101" pitchFamily="50" charset="-127"/>
                        <a:ea typeface="나눔바른고딕" panose="020B0603020101020101" pitchFamily="50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068925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43679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360</Words>
  <Application>Microsoft Office PowerPoint</Application>
  <PresentationFormat>와이드스크린</PresentationFormat>
  <Paragraphs>67</Paragraphs>
  <Slides>10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10</vt:i4>
      </vt:variant>
    </vt:vector>
  </HeadingPairs>
  <TitlesOfParts>
    <vt:vector size="15" baseType="lpstr">
      <vt:lpstr>맑은 고딕</vt:lpstr>
      <vt:lpstr>나눔바른고딕</vt:lpstr>
      <vt:lpstr>Arial</vt:lpstr>
      <vt:lpstr>Wingdings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client1300@outlook.kr</dc:creator>
  <cp:lastModifiedBy>정혜숙</cp:lastModifiedBy>
  <cp:revision>129</cp:revision>
  <dcterms:created xsi:type="dcterms:W3CDTF">2018-12-20T01:09:06Z</dcterms:created>
  <dcterms:modified xsi:type="dcterms:W3CDTF">2019-10-16T08:20:39Z</dcterms:modified>
</cp:coreProperties>
</file>

<file path=docProps/thumbnail.jpeg>
</file>